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0" r:id="rId4"/>
  </p:sldMasterIdLst>
  <p:notesMasterIdLst>
    <p:notesMasterId r:id="rId7"/>
  </p:notesMasterIdLst>
  <p:sldIdLst>
    <p:sldId id="259" r:id="rId5"/>
    <p:sldId id="258" r:id="rId6"/>
  </p:sldIdLst>
  <p:sldSz cx="12192000" cy="6858000"/>
  <p:notesSz cx="6858000" cy="9144000"/>
  <p:defaultTextStyle>
    <a:defPPr>
      <a:defRPr lang="en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94B"/>
    <a:srgbClr val="FFE500"/>
    <a:srgbClr val="00352D"/>
    <a:srgbClr val="80D9CB"/>
    <a:srgbClr val="00B398"/>
    <a:srgbClr val="672E72"/>
    <a:srgbClr val="FFFFFF"/>
    <a:srgbClr val="330A2B"/>
    <a:srgbClr val="1F401A"/>
    <a:srgbClr val="6905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19"/>
    <p:restoredTop sz="96327"/>
  </p:normalViewPr>
  <p:slideViewPr>
    <p:cSldViewPr snapToGrid="0" snapToObjects="1">
      <p:cViewPr varScale="1">
        <p:scale>
          <a:sx n="82" d="100"/>
          <a:sy n="82" d="100"/>
        </p:scale>
        <p:origin x="10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82FFBE-4DD2-A149-A073-D806CEDD1BE6}" type="datetimeFigureOut">
              <a:rPr lang="en-FI" smtClean="0"/>
              <a:t>10/04/2024</a:t>
            </a:fld>
            <a:endParaRPr lang="en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03BC0E-6BF1-8F4B-9688-D5AF6B99325F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724037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1851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1ED389-B006-4C40-BA9B-5D00F903CE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72000" tIns="36000" rIns="72000" bIns="3600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93D36-32ED-A14F-BC50-D08E209401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47924" y="6356350"/>
            <a:ext cx="1375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latin typeface="+mn-lt"/>
                <a:cs typeface="Poppins" pitchFamily="2" charset="77"/>
              </a:defRPr>
            </a:lvl1pPr>
          </a:lstStyle>
          <a:p>
            <a:fld id="{65BE11DC-B4DB-4DA4-9897-9BA7A2E81C0F}" type="datetime1">
              <a:rPr lang="fi-FI" smtClean="0"/>
              <a:t>4.10.2024</a:t>
            </a:fld>
            <a:endParaRPr lang="fi-FI"/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A0259BBC-8171-7144-BB58-B4566BA9C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73618" cy="1325563"/>
          </a:xfrm>
          <a:prstGeom prst="rect">
            <a:avLst/>
          </a:prstGeom>
        </p:spPr>
        <p:txBody>
          <a:bodyPr vert="horz" lIns="72000" tIns="36000" rIns="72000" bIns="3600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4319BA5-F4DD-DB41-9A8B-E6717C0B31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26108" y="6356350"/>
            <a:ext cx="54272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FI" dirty="0"/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1882D9ED-C5D1-A148-9698-6D894D51408E}"/>
              </a:ext>
            </a:extLst>
          </p:cNvPr>
          <p:cNvSpPr txBox="1">
            <a:spLocks/>
          </p:cNvSpPr>
          <p:nvPr userDrawn="1"/>
        </p:nvSpPr>
        <p:spPr>
          <a:xfrm>
            <a:off x="9398000" y="6356350"/>
            <a:ext cx="195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FI"/>
            </a:defPPr>
            <a:lvl1pPr marL="0" algn="ctr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FI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204789-1DCB-0C42-9693-576AA0FAF5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008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1510FE8-D753-C647-A925-D4EB5DB9B7DB}" type="slidenum">
              <a:rPr lang="en-FI" smtClean="0"/>
              <a:pPr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923211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tx1"/>
          </a:solidFill>
          <a:latin typeface="+mj-lt"/>
          <a:ea typeface="+mj-ea"/>
          <a:cs typeface="Poppins" pitchFamily="2" charset="77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Poppins" pitchFamily="2" charset="77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Poppins" pitchFamily="2" charset="77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Poppins" pitchFamily="2" charset="77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Poppins" pitchFamily="2" charset="77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Poppins" pitchFamily="2" charset="77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2.png"/><Relationship Id="rId7" Type="http://schemas.openxmlformats.org/officeDocument/2006/relationships/hyperlink" Target="https://link.webropolsurveys.com/EP/3CE6AA3772BF9504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anna-maija.virtanen@sata.fi" TargetMode="External"/><Relationship Id="rId5" Type="http://schemas.openxmlformats.org/officeDocument/2006/relationships/hyperlink" Target="https://satainno.fi/koulutus/elinluovutuskoulutus/" TargetMode="External"/><Relationship Id="rId4" Type="http://schemas.openxmlformats.org/officeDocument/2006/relationships/hyperlink" Target="https://teams.microsoft.com/l/meetup-join/19%3ameeting_ODQ5M2NhM2MtZDdlZS00NzlkLTgzZDUtMzFlMjhiZTY1ZDRh%40thread.v2/0?context=%7b%22Tid%22%3a%22f1fc3d0a-ee56-4f33-ab7c-c77444ca1078%22%2c%22Oid%22%3a%223bdd9234-b055-45d3-b03a-45c471c7e2b5%22%7d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2.png"/><Relationship Id="rId7" Type="http://schemas.openxmlformats.org/officeDocument/2006/relationships/hyperlink" Target="https://link.webropolsurveys.com/EP/3CE6AA3772BF9504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anna-maija.virtanen@sata.fi" TargetMode="External"/><Relationship Id="rId5" Type="http://schemas.openxmlformats.org/officeDocument/2006/relationships/hyperlink" Target="https://satainno.fi/koulutus/elinluovutuskoulutus/" TargetMode="External"/><Relationship Id="rId4" Type="http://schemas.openxmlformats.org/officeDocument/2006/relationships/hyperlink" Target="https://teams.microsoft.com/l/meetup-join/19%3ameeting_ODQ5M2NhM2MtZDdlZS00NzlkLTgzZDUtMzFlMjhiZTY1ZDRh%40thread.v2/0?context=%7b%22Tid%22%3a%22f1fc3d0a-ee56-4f33-ab7c-c77444ca1078%22%2c%22Oid%22%3a%223bdd9234-b055-45d3-b03a-45c471c7e2b5%22%7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 descr="Ilmoitus &quot;Sano kyllä elinluovutukselle&quot;. Tietoa somekanavista ja kuva elinluovutuskortista.">
            <a:extLst>
              <a:ext uri="{FF2B5EF4-FFF2-40B4-BE49-F238E27FC236}">
                <a16:creationId xmlns:a16="http://schemas.microsoft.com/office/drawing/2014/main" id="{A48B611A-2C55-4567-AB60-065A28A339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0" y="1926336"/>
            <a:ext cx="6096000" cy="3757491"/>
          </a:xfrm>
          <a:prstGeom prst="rect">
            <a:avLst/>
          </a:prstGeom>
        </p:spPr>
      </p:pic>
      <p:sp>
        <p:nvSpPr>
          <p:cNvPr id="6" name="Suorakulmio 5">
            <a:extLst>
              <a:ext uri="{FF2B5EF4-FFF2-40B4-BE49-F238E27FC236}">
                <a16:creationId xmlns:a16="http://schemas.microsoft.com/office/drawing/2014/main" id="{A35F32D1-9FDB-43BE-8718-32881D1B3498}"/>
              </a:ext>
            </a:extLst>
          </p:cNvPr>
          <p:cNvSpPr>
            <a:spLocks/>
          </p:cNvSpPr>
          <p:nvPr/>
        </p:nvSpPr>
        <p:spPr>
          <a:xfrm>
            <a:off x="0" y="1"/>
            <a:ext cx="6096000" cy="1926336"/>
          </a:xfrm>
          <a:prstGeom prst="rect">
            <a:avLst/>
          </a:prstGeom>
          <a:solidFill>
            <a:srgbClr val="0059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>
              <a:latin typeface="+mn-lt"/>
              <a:cs typeface="Poppins" pitchFamily="2" charset="77"/>
            </a:endParaRPr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A61955E7-4DBD-4112-915E-78DC776731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168" y="6018454"/>
            <a:ext cx="1855114" cy="663409"/>
          </a:xfrm>
          <a:prstGeom prst="rect">
            <a:avLst/>
          </a:prstGeom>
        </p:spPr>
      </p:pic>
      <p:sp>
        <p:nvSpPr>
          <p:cNvPr id="11" name="Tekstiruutu 10">
            <a:extLst>
              <a:ext uri="{FF2B5EF4-FFF2-40B4-BE49-F238E27FC236}">
                <a16:creationId xmlns:a16="http://schemas.microsoft.com/office/drawing/2014/main" id="{5A11501B-5808-48D9-A9C0-C2320D884A4F}"/>
              </a:ext>
            </a:extLst>
          </p:cNvPr>
          <p:cNvSpPr txBox="1"/>
          <p:nvPr/>
        </p:nvSpPr>
        <p:spPr>
          <a:xfrm>
            <a:off x="6492897" y="411193"/>
            <a:ext cx="5052225" cy="56169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400" dirty="0">
                <a:cs typeface="Poppins" pitchFamily="2" charset="77"/>
              </a:rPr>
              <a:t>Koulutus lisää tietoa DCDD-toiminnasta ja mahdollisen elinluovuttajan tunnistamisesta. Koulutus on suunnattu kaikille ERVA-yhteistyöalueen hoitajille ja lääkäreille, jotka työskentelevät aiheen parissa. Varaa sinäkin paikkasi!</a:t>
            </a:r>
          </a:p>
          <a:p>
            <a:pPr algn="l"/>
            <a:br>
              <a:rPr lang="fi-FI" sz="1400" dirty="0">
                <a:cs typeface="Poppins" pitchFamily="2" charset="77"/>
              </a:rPr>
            </a:br>
            <a:endParaRPr lang="fi-FI" sz="1400" dirty="0">
              <a:cs typeface="Poppins" pitchFamily="2" charset="77"/>
            </a:endParaRPr>
          </a:p>
          <a:p>
            <a:pPr algn="l"/>
            <a:r>
              <a:rPr lang="fi-FI" sz="1100" b="1" dirty="0">
                <a:cs typeface="Poppins" pitchFamily="2" charset="77"/>
              </a:rPr>
              <a:t>Aika ja paikka</a:t>
            </a:r>
          </a:p>
          <a:p>
            <a:pPr algn="l"/>
            <a:r>
              <a:rPr lang="fi-FI" sz="1100" b="1" dirty="0">
                <a:cs typeface="Poppins" pitchFamily="2" charset="77"/>
              </a:rPr>
              <a:t>26.11.2024 klo 9.15-15.45</a:t>
            </a:r>
            <a:r>
              <a:rPr lang="fi-FI" sz="1100" dirty="0">
                <a:cs typeface="Poppins" pitchFamily="2" charset="77"/>
              </a:rPr>
              <a:t>, Satasairaala, N2 auditorio, Sairaalantie 3, Pori</a:t>
            </a:r>
            <a:br>
              <a:rPr lang="fi-FI" sz="1100" dirty="0">
                <a:cs typeface="Poppins" pitchFamily="2" charset="77"/>
              </a:rPr>
            </a:br>
            <a:r>
              <a:rPr lang="fi-FI" sz="1100" dirty="0">
                <a:cs typeface="Poppins" pitchFamily="2" charset="77"/>
              </a:rPr>
              <a:t>Myös etäosallistumahdollisuus: </a:t>
            </a:r>
            <a:r>
              <a:rPr lang="fi-FI" sz="1100" dirty="0">
                <a:cs typeface="Poppins" pitchFamily="2" charset="77"/>
                <a:hlinkClick r:id="rId4"/>
              </a:rPr>
              <a:t>Teams-yhteys</a:t>
            </a:r>
            <a:r>
              <a:rPr lang="fi-FI" sz="1100" dirty="0">
                <a:cs typeface="Poppins" pitchFamily="2" charset="77"/>
              </a:rPr>
              <a:t> </a:t>
            </a:r>
          </a:p>
          <a:p>
            <a:pPr algn="l"/>
            <a:endParaRPr lang="fi-FI" sz="1100" dirty="0">
              <a:cs typeface="Poppins" pitchFamily="2" charset="77"/>
            </a:endParaRPr>
          </a:p>
          <a:p>
            <a:pPr algn="l"/>
            <a:r>
              <a:rPr lang="fi-FI" sz="1100" b="1" dirty="0">
                <a:cs typeface="Poppins" pitchFamily="2" charset="77"/>
              </a:rPr>
              <a:t>Teemat: 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i-FI" sz="1100" dirty="0">
                <a:cs typeface="Poppins" pitchFamily="2" charset="77"/>
              </a:rPr>
              <a:t>DCDD -elinluovuttajan profiili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i-FI" sz="1100" dirty="0">
                <a:cs typeface="Poppins" pitchFamily="2" charset="77"/>
              </a:rPr>
              <a:t>DCDD neurologin näkökulmasta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i-FI" sz="1100" dirty="0">
                <a:cs typeface="Poppins" pitchFamily="2" charset="77"/>
              </a:rPr>
              <a:t>DCDD-toiminta Taysissa, moniammatillista yhteistyötä yli toimialuerajojen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i-FI" sz="1100" dirty="0">
                <a:cs typeface="Poppins" pitchFamily="2" charset="77"/>
              </a:rPr>
              <a:t>DCDD-elinluovutus tehohoitajan näkökulmasta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i-FI" sz="1100" dirty="0">
                <a:cs typeface="Poppins" pitchFamily="2" charset="77"/>
              </a:rPr>
              <a:t>Mitä ja miksi DCDD ja mitä uutta tulossa?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i-FI" sz="1100" dirty="0">
                <a:cs typeface="Poppins" pitchFamily="2" charset="77"/>
              </a:rPr>
              <a:t>Kuinka valmistauduimme DCDD-toiminnan aloittamiseen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i-FI" sz="1100" dirty="0">
                <a:cs typeface="Poppins" pitchFamily="2" charset="77"/>
              </a:rPr>
              <a:t>Munuaisen matka elinluovuttajalta vastaanottajalle</a:t>
            </a:r>
          </a:p>
          <a:p>
            <a:pPr algn="l"/>
            <a:br>
              <a:rPr lang="fi-FI" sz="1100" dirty="0">
                <a:cs typeface="Poppins" pitchFamily="2" charset="77"/>
              </a:rPr>
            </a:br>
            <a:r>
              <a:rPr lang="fi-FI" sz="1100" dirty="0">
                <a:cs typeface="Poppins" pitchFamily="2" charset="77"/>
              </a:rPr>
              <a:t>Katso koko ohjelma kouluttajineen:</a:t>
            </a:r>
            <a:br>
              <a:rPr lang="fi-FI" sz="1100" dirty="0">
                <a:cs typeface="Poppins" pitchFamily="2" charset="77"/>
              </a:rPr>
            </a:br>
            <a:r>
              <a:rPr lang="fi-FI" sz="1100" dirty="0">
                <a:cs typeface="Poppins" pitchFamily="2" charset="77"/>
                <a:hlinkClick r:id="rId5"/>
              </a:rPr>
              <a:t>Koulutustiedot Satainnon koulutuskalenterissa</a:t>
            </a:r>
            <a:br>
              <a:rPr lang="fi-FI" sz="1100" dirty="0">
                <a:cs typeface="Poppins" pitchFamily="2" charset="77"/>
              </a:rPr>
            </a:br>
            <a:br>
              <a:rPr lang="fi-FI" sz="1100" dirty="0">
                <a:cs typeface="Poppins" pitchFamily="2" charset="77"/>
              </a:rPr>
            </a:br>
            <a:r>
              <a:rPr lang="fi-FI" sz="1000" dirty="0">
                <a:cs typeface="Poppins" pitchFamily="2" charset="77"/>
              </a:rPr>
              <a:t>Koulutuspäivän järjestää Satakunnan hyvinvointialue. </a:t>
            </a:r>
            <a:br>
              <a:rPr lang="fi-FI" sz="1000" dirty="0">
                <a:cs typeface="Poppins" pitchFamily="2" charset="77"/>
              </a:rPr>
            </a:br>
            <a:r>
              <a:rPr lang="fi-FI" sz="1000" dirty="0">
                <a:cs typeface="Poppins" pitchFamily="2" charset="77"/>
              </a:rPr>
              <a:t>Koulutus on osallistujille maksuton.</a:t>
            </a:r>
          </a:p>
          <a:p>
            <a:pPr algn="l"/>
            <a:endParaRPr lang="fi-FI" sz="1000" b="1" dirty="0">
              <a:cs typeface="Poppins" pitchFamily="2" charset="77"/>
            </a:endParaRPr>
          </a:p>
          <a:p>
            <a:pPr algn="l"/>
            <a:r>
              <a:rPr lang="fi-FI" sz="1000" b="1" dirty="0">
                <a:cs typeface="Poppins" pitchFamily="2" charset="77"/>
              </a:rPr>
              <a:t>Lisätietoja antaa:</a:t>
            </a:r>
          </a:p>
          <a:p>
            <a:pPr algn="l"/>
            <a:r>
              <a:rPr lang="fi-FI" sz="1000" dirty="0">
                <a:cs typeface="Poppins" pitchFamily="2" charset="77"/>
              </a:rPr>
              <a:t>Sairaanhoitaja, opetushoitaja Maija Virtanen</a:t>
            </a:r>
            <a:br>
              <a:rPr lang="fi-FI" sz="1000" dirty="0">
                <a:cs typeface="Poppins" pitchFamily="2" charset="77"/>
              </a:rPr>
            </a:br>
            <a:r>
              <a:rPr lang="fi-FI" sz="1000" dirty="0">
                <a:cs typeface="Poppins" pitchFamily="2" charset="77"/>
              </a:rPr>
              <a:t>Satakunnan hyvinvointialue</a:t>
            </a:r>
          </a:p>
          <a:p>
            <a:pPr algn="l"/>
            <a:r>
              <a:rPr lang="fi-FI" sz="1000" dirty="0">
                <a:cs typeface="Poppins" pitchFamily="2" charset="77"/>
                <a:hlinkClick r:id="rId6"/>
              </a:rPr>
              <a:t>anna-maija.virtanen@sata.fi</a:t>
            </a:r>
            <a:br>
              <a:rPr lang="fi-FI" sz="1000" dirty="0">
                <a:cs typeface="Poppins" pitchFamily="2" charset="77"/>
              </a:rPr>
            </a:br>
            <a:endParaRPr lang="fi-FI" dirty="0">
              <a:latin typeface="+mn-lt"/>
              <a:cs typeface="Poppins" pitchFamily="2" charset="77"/>
            </a:endParaRPr>
          </a:p>
        </p:txBody>
      </p:sp>
      <p:sp>
        <p:nvSpPr>
          <p:cNvPr id="13" name="Tekstiruutu 12">
            <a:extLst>
              <a:ext uri="{FF2B5EF4-FFF2-40B4-BE49-F238E27FC236}">
                <a16:creationId xmlns:a16="http://schemas.microsoft.com/office/drawing/2014/main" id="{2FD95235-314B-4FF8-858F-27D6BA11F590}"/>
              </a:ext>
            </a:extLst>
          </p:cNvPr>
          <p:cNvSpPr txBox="1"/>
          <p:nvPr/>
        </p:nvSpPr>
        <p:spPr>
          <a:xfrm>
            <a:off x="6830462" y="5973732"/>
            <a:ext cx="3921181" cy="677278"/>
          </a:xfrm>
          <a:prstGeom prst="roundRect">
            <a:avLst/>
          </a:prstGeom>
          <a:solidFill>
            <a:srgbClr val="00594B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fi-FI" sz="1200" dirty="0">
                <a:solidFill>
                  <a:schemeClr val="tx1"/>
                </a:solidFill>
                <a:cs typeface="Poppins" pitchFamily="2" charset="77"/>
              </a:rPr>
              <a:t>               </a:t>
            </a:r>
            <a:r>
              <a:rPr lang="fi-FI" sz="1200" dirty="0">
                <a:solidFill>
                  <a:schemeClr val="bg1"/>
                </a:solidFill>
                <a:latin typeface="+mn-lt"/>
                <a:cs typeface="Poppins" pitchFamily="2" charset="77"/>
              </a:rPr>
              <a:t>Ilmoittaudu </a:t>
            </a:r>
            <a:r>
              <a:rPr lang="fi-FI" sz="1200" dirty="0">
                <a:solidFill>
                  <a:schemeClr val="bg1"/>
                </a:solidFill>
                <a:cs typeface="Poppins" pitchFamily="2" charset="77"/>
              </a:rPr>
              <a:t>21</a:t>
            </a:r>
            <a:r>
              <a:rPr lang="fi-FI" sz="1200" dirty="0">
                <a:solidFill>
                  <a:schemeClr val="bg1"/>
                </a:solidFill>
                <a:latin typeface="+mn-lt"/>
                <a:cs typeface="Poppins" pitchFamily="2" charset="77"/>
              </a:rPr>
              <a:t>.11.2024 mennessä: </a:t>
            </a:r>
            <a:br>
              <a:rPr lang="fi-FI" sz="1200" dirty="0">
                <a:solidFill>
                  <a:schemeClr val="bg1"/>
                </a:solidFill>
                <a:latin typeface="+mn-lt"/>
                <a:cs typeface="Poppins" pitchFamily="2" charset="77"/>
              </a:rPr>
            </a:br>
            <a:r>
              <a:rPr lang="fi-FI" sz="1200" dirty="0">
                <a:solidFill>
                  <a:schemeClr val="bg1"/>
                </a:solidFill>
                <a:latin typeface="+mn-lt"/>
                <a:cs typeface="Poppins" pitchFamily="2" charset="77"/>
              </a:rPr>
              <a:t>               </a:t>
            </a:r>
            <a:r>
              <a:rPr lang="fi-FI" sz="1200" dirty="0">
                <a:solidFill>
                  <a:schemeClr val="bg1"/>
                </a:solidFill>
                <a:latin typeface="+mn-lt"/>
                <a:cs typeface="Poppins" pitchFamily="2" charset="77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Webropol-linkki ilmoittautumiseen</a:t>
            </a:r>
            <a:r>
              <a:rPr lang="fi-FI" sz="1200" dirty="0">
                <a:solidFill>
                  <a:schemeClr val="tx1"/>
                </a:solidFill>
                <a:cs typeface="Poppins" pitchFamily="2" charset="77"/>
              </a:rPr>
              <a:t>            </a:t>
            </a:r>
            <a:endParaRPr lang="fi-FI" sz="1200" dirty="0">
              <a:solidFill>
                <a:schemeClr val="tx1"/>
              </a:solidFill>
              <a:latin typeface="+mn-lt"/>
              <a:cs typeface="Poppins" pitchFamily="2" charset="77"/>
            </a:endParaRPr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296BAAE1-91C5-4D3B-8825-71EDB351CAF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27980" y="6108502"/>
            <a:ext cx="269859" cy="205415"/>
          </a:xfrm>
          <a:prstGeom prst="rect">
            <a:avLst/>
          </a:prstGeom>
        </p:spPr>
      </p:pic>
      <p:sp>
        <p:nvSpPr>
          <p:cNvPr id="16" name="Tekstiruutu 15">
            <a:extLst>
              <a:ext uri="{FF2B5EF4-FFF2-40B4-BE49-F238E27FC236}">
                <a16:creationId xmlns:a16="http://schemas.microsoft.com/office/drawing/2014/main" id="{69A2610E-D43C-48F1-9B41-853A9633F6A9}"/>
              </a:ext>
            </a:extLst>
          </p:cNvPr>
          <p:cNvSpPr txBox="1"/>
          <p:nvPr/>
        </p:nvSpPr>
        <p:spPr>
          <a:xfrm>
            <a:off x="201169" y="366779"/>
            <a:ext cx="5710744" cy="10528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3200" b="1" dirty="0">
                <a:solidFill>
                  <a:schemeClr val="bg1"/>
                </a:solidFill>
                <a:cs typeface="Poppins" pitchFamily="2" charset="77"/>
              </a:rPr>
              <a:t>Elinluovutuskoulutus</a:t>
            </a:r>
            <a:endParaRPr lang="fi-FI" sz="3200" b="1" dirty="0">
              <a:solidFill>
                <a:schemeClr val="bg1"/>
              </a:solidFill>
              <a:latin typeface="+mn-lt"/>
              <a:cs typeface="Poppins" pitchFamily="2" charset="77"/>
            </a:endParaRPr>
          </a:p>
          <a:p>
            <a:pPr algn="l">
              <a:lnSpc>
                <a:spcPct val="200000"/>
              </a:lnSpc>
            </a:pPr>
            <a:r>
              <a:rPr lang="fi-FI" dirty="0">
                <a:solidFill>
                  <a:schemeClr val="bg1"/>
                </a:solidFill>
                <a:cs typeface="Poppins" pitchFamily="2" charset="77"/>
              </a:rPr>
              <a:t>26.11.2024 Satasairaala Pori ja Teams</a:t>
            </a:r>
            <a:endParaRPr lang="fi-FI" dirty="0">
              <a:solidFill>
                <a:schemeClr val="bg1"/>
              </a:solidFill>
              <a:latin typeface="+mn-lt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59993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>
            <a:extLst>
              <a:ext uri="{FF2B5EF4-FFF2-40B4-BE49-F238E27FC236}">
                <a16:creationId xmlns:a16="http://schemas.microsoft.com/office/drawing/2014/main" id="{A48B611A-2C55-4567-AB60-065A28A339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0" y="1926336"/>
            <a:ext cx="6096000" cy="3757491"/>
          </a:xfrm>
          <a:prstGeom prst="rect">
            <a:avLst/>
          </a:prstGeom>
        </p:spPr>
      </p:pic>
      <p:sp>
        <p:nvSpPr>
          <p:cNvPr id="6" name="Suorakulmio 5">
            <a:extLst>
              <a:ext uri="{FF2B5EF4-FFF2-40B4-BE49-F238E27FC236}">
                <a16:creationId xmlns:a16="http://schemas.microsoft.com/office/drawing/2014/main" id="{A35F32D1-9FDB-43BE-8718-32881D1B3498}"/>
              </a:ext>
            </a:extLst>
          </p:cNvPr>
          <p:cNvSpPr>
            <a:spLocks/>
          </p:cNvSpPr>
          <p:nvPr/>
        </p:nvSpPr>
        <p:spPr>
          <a:xfrm>
            <a:off x="0" y="1"/>
            <a:ext cx="6096000" cy="1926336"/>
          </a:xfrm>
          <a:prstGeom prst="rect">
            <a:avLst/>
          </a:prstGeom>
          <a:solidFill>
            <a:srgbClr val="FFE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>
              <a:latin typeface="+mn-lt"/>
              <a:cs typeface="Poppins" pitchFamily="2" charset="77"/>
            </a:endParaRPr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A61955E7-4DBD-4112-915E-78DC776731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168" y="6018454"/>
            <a:ext cx="1855114" cy="663409"/>
          </a:xfrm>
          <a:prstGeom prst="rect">
            <a:avLst/>
          </a:prstGeom>
        </p:spPr>
      </p:pic>
      <p:sp>
        <p:nvSpPr>
          <p:cNvPr id="11" name="Tekstiruutu 10">
            <a:extLst>
              <a:ext uri="{FF2B5EF4-FFF2-40B4-BE49-F238E27FC236}">
                <a16:creationId xmlns:a16="http://schemas.microsoft.com/office/drawing/2014/main" id="{5A11501B-5808-48D9-A9C0-C2320D884A4F}"/>
              </a:ext>
            </a:extLst>
          </p:cNvPr>
          <p:cNvSpPr txBox="1"/>
          <p:nvPr/>
        </p:nvSpPr>
        <p:spPr>
          <a:xfrm>
            <a:off x="6492897" y="429279"/>
            <a:ext cx="5052225" cy="56169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400" dirty="0">
                <a:cs typeface="Poppins" pitchFamily="2" charset="77"/>
              </a:rPr>
              <a:t>Koulutus lisää tietoa DCDD-toiminnasta ja mahdollisen elinluovuttajan tunnistamisesta. Koulutus on suunnattu kaikille ERVA-yhteistyöalueen hoitajille ja lääkäreille, jotka työskentelevät aiheen parissa. Varaa sinäkin paikkasi!</a:t>
            </a:r>
          </a:p>
          <a:p>
            <a:pPr algn="l"/>
            <a:br>
              <a:rPr lang="fi-FI" sz="1400" dirty="0">
                <a:cs typeface="Poppins" pitchFamily="2" charset="77"/>
              </a:rPr>
            </a:br>
            <a:endParaRPr lang="fi-FI" sz="1400" dirty="0">
              <a:cs typeface="Poppins" pitchFamily="2" charset="77"/>
            </a:endParaRPr>
          </a:p>
          <a:p>
            <a:pPr algn="l"/>
            <a:r>
              <a:rPr lang="fi-FI" sz="1100" b="1" dirty="0">
                <a:cs typeface="Poppins" pitchFamily="2" charset="77"/>
              </a:rPr>
              <a:t>Aika ja paikka</a:t>
            </a:r>
          </a:p>
          <a:p>
            <a:pPr algn="l"/>
            <a:r>
              <a:rPr lang="fi-FI" sz="1100" b="1" dirty="0">
                <a:cs typeface="Poppins" pitchFamily="2" charset="77"/>
              </a:rPr>
              <a:t>26.11.2024 klo 9.15-15.45</a:t>
            </a:r>
            <a:r>
              <a:rPr lang="fi-FI" sz="1100" dirty="0">
                <a:cs typeface="Poppins" pitchFamily="2" charset="77"/>
              </a:rPr>
              <a:t>, Satasairaala, N2 auditorio, Sairaalantie 3, Pori</a:t>
            </a:r>
            <a:br>
              <a:rPr lang="fi-FI" sz="1100" dirty="0">
                <a:cs typeface="Poppins" pitchFamily="2" charset="77"/>
              </a:rPr>
            </a:br>
            <a:r>
              <a:rPr lang="fi-FI" sz="1100" dirty="0">
                <a:cs typeface="Poppins" pitchFamily="2" charset="77"/>
              </a:rPr>
              <a:t>Myös etäosallistumahdollisuus: </a:t>
            </a:r>
            <a:r>
              <a:rPr lang="fi-FI" sz="1100" dirty="0">
                <a:cs typeface="Poppins" pitchFamily="2" charset="77"/>
                <a:hlinkClick r:id="rId4"/>
              </a:rPr>
              <a:t>Teams-yhteys</a:t>
            </a:r>
            <a:r>
              <a:rPr lang="fi-FI" sz="1100" dirty="0">
                <a:cs typeface="Poppins" pitchFamily="2" charset="77"/>
              </a:rPr>
              <a:t> </a:t>
            </a:r>
          </a:p>
          <a:p>
            <a:pPr algn="l"/>
            <a:endParaRPr lang="fi-FI" sz="1100" dirty="0">
              <a:cs typeface="Poppins" pitchFamily="2" charset="77"/>
            </a:endParaRPr>
          </a:p>
          <a:p>
            <a:pPr algn="l"/>
            <a:r>
              <a:rPr lang="fi-FI" sz="1100" b="1" dirty="0">
                <a:cs typeface="Poppins" pitchFamily="2" charset="77"/>
              </a:rPr>
              <a:t>Teemat: 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i-FI" sz="1100" dirty="0">
                <a:cs typeface="Poppins" pitchFamily="2" charset="77"/>
              </a:rPr>
              <a:t>DCDD -elinluovuttajan profiili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i-FI" sz="1100" dirty="0">
                <a:cs typeface="Poppins" pitchFamily="2" charset="77"/>
              </a:rPr>
              <a:t>DCDD neurologin näkökulmasta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i-FI" sz="1100" dirty="0">
                <a:cs typeface="Poppins" pitchFamily="2" charset="77"/>
              </a:rPr>
              <a:t>DCDD-toiminta Taysissa, moniammatillista yhteistyötä yli toimialuerajojen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i-FI" sz="1100" dirty="0">
                <a:cs typeface="Poppins" pitchFamily="2" charset="77"/>
              </a:rPr>
              <a:t>DCDD-elinluovutus tehohoitajan näkökulmasta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i-FI" sz="1100" dirty="0">
                <a:cs typeface="Poppins" pitchFamily="2" charset="77"/>
              </a:rPr>
              <a:t>Mitä ja miksi DCDD ja mitä uutta tulossa?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i-FI" sz="1100" dirty="0">
                <a:cs typeface="Poppins" pitchFamily="2" charset="77"/>
              </a:rPr>
              <a:t>Kuinka valmistauduimme DCDD-toiminnan aloittamiseen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i-FI" sz="1100" dirty="0">
                <a:cs typeface="Poppins" pitchFamily="2" charset="77"/>
              </a:rPr>
              <a:t>Munuaisen matka elinluovuttajalta vastaanottajalle</a:t>
            </a:r>
          </a:p>
          <a:p>
            <a:pPr algn="l"/>
            <a:br>
              <a:rPr lang="fi-FI" sz="1100" dirty="0">
                <a:cs typeface="Poppins" pitchFamily="2" charset="77"/>
              </a:rPr>
            </a:br>
            <a:r>
              <a:rPr lang="fi-FI" sz="1100" dirty="0">
                <a:cs typeface="Poppins" pitchFamily="2" charset="77"/>
              </a:rPr>
              <a:t>Katso koko ohjelma kouluttajineen:</a:t>
            </a:r>
            <a:br>
              <a:rPr lang="fi-FI" sz="1100" dirty="0">
                <a:cs typeface="Poppins" pitchFamily="2" charset="77"/>
              </a:rPr>
            </a:br>
            <a:r>
              <a:rPr lang="fi-FI" sz="1100" dirty="0">
                <a:cs typeface="Poppins" pitchFamily="2" charset="77"/>
                <a:hlinkClick r:id="rId5"/>
              </a:rPr>
              <a:t>Koulutustiedot Satainnon koulutuskalenterissa</a:t>
            </a:r>
            <a:br>
              <a:rPr lang="fi-FI" sz="1100" dirty="0">
                <a:cs typeface="Poppins" pitchFamily="2" charset="77"/>
              </a:rPr>
            </a:br>
            <a:br>
              <a:rPr lang="fi-FI" sz="1100" dirty="0">
                <a:cs typeface="Poppins" pitchFamily="2" charset="77"/>
              </a:rPr>
            </a:br>
            <a:r>
              <a:rPr lang="fi-FI" sz="1000" dirty="0">
                <a:cs typeface="Poppins" pitchFamily="2" charset="77"/>
              </a:rPr>
              <a:t>Koulutuspäivän järjestää Satakunnan hyvinvointialue. </a:t>
            </a:r>
            <a:br>
              <a:rPr lang="fi-FI" sz="1000" dirty="0">
                <a:cs typeface="Poppins" pitchFamily="2" charset="77"/>
              </a:rPr>
            </a:br>
            <a:r>
              <a:rPr lang="fi-FI" sz="1000" dirty="0">
                <a:cs typeface="Poppins" pitchFamily="2" charset="77"/>
              </a:rPr>
              <a:t>Koulutus on osallistujille maksuton.</a:t>
            </a:r>
          </a:p>
          <a:p>
            <a:pPr algn="l"/>
            <a:endParaRPr lang="fi-FI" sz="1000" b="1" dirty="0">
              <a:cs typeface="Poppins" pitchFamily="2" charset="77"/>
            </a:endParaRPr>
          </a:p>
          <a:p>
            <a:pPr algn="l"/>
            <a:r>
              <a:rPr lang="fi-FI" sz="1000" b="1" dirty="0">
                <a:cs typeface="Poppins" pitchFamily="2" charset="77"/>
              </a:rPr>
              <a:t>Lisätietoja antaa:</a:t>
            </a:r>
          </a:p>
          <a:p>
            <a:pPr algn="l"/>
            <a:r>
              <a:rPr lang="fi-FI" sz="1000" dirty="0">
                <a:cs typeface="Poppins" pitchFamily="2" charset="77"/>
              </a:rPr>
              <a:t>Sairaanhoitaja, opetushoitaja Maija Virtanen</a:t>
            </a:r>
            <a:br>
              <a:rPr lang="fi-FI" sz="1000" dirty="0">
                <a:cs typeface="Poppins" pitchFamily="2" charset="77"/>
              </a:rPr>
            </a:br>
            <a:r>
              <a:rPr lang="fi-FI" sz="1000" dirty="0">
                <a:cs typeface="Poppins" pitchFamily="2" charset="77"/>
              </a:rPr>
              <a:t>Satakunnan hyvinvointialue</a:t>
            </a:r>
          </a:p>
          <a:p>
            <a:pPr algn="l"/>
            <a:r>
              <a:rPr lang="fi-FI" sz="1000" dirty="0">
                <a:cs typeface="Poppins" pitchFamily="2" charset="77"/>
                <a:hlinkClick r:id="rId6"/>
              </a:rPr>
              <a:t>anna-maija.virtanen@sata.fi</a:t>
            </a:r>
            <a:br>
              <a:rPr lang="fi-FI" sz="1000" dirty="0">
                <a:cs typeface="Poppins" pitchFamily="2" charset="77"/>
              </a:rPr>
            </a:br>
            <a:endParaRPr lang="fi-FI" dirty="0">
              <a:latin typeface="+mn-lt"/>
              <a:cs typeface="Poppins" pitchFamily="2" charset="77"/>
            </a:endParaRPr>
          </a:p>
        </p:txBody>
      </p:sp>
      <p:sp>
        <p:nvSpPr>
          <p:cNvPr id="13" name="Tekstiruutu 12">
            <a:extLst>
              <a:ext uri="{FF2B5EF4-FFF2-40B4-BE49-F238E27FC236}">
                <a16:creationId xmlns:a16="http://schemas.microsoft.com/office/drawing/2014/main" id="{2FD95235-314B-4FF8-858F-27D6BA11F590}"/>
              </a:ext>
            </a:extLst>
          </p:cNvPr>
          <p:cNvSpPr txBox="1"/>
          <p:nvPr/>
        </p:nvSpPr>
        <p:spPr>
          <a:xfrm>
            <a:off x="6830462" y="5904327"/>
            <a:ext cx="4048334" cy="677278"/>
          </a:xfrm>
          <a:prstGeom prst="roundRect">
            <a:avLst/>
          </a:prstGeom>
          <a:solidFill>
            <a:srgbClr val="FFE500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fi-FI" sz="1200" dirty="0">
                <a:solidFill>
                  <a:schemeClr val="tx1"/>
                </a:solidFill>
                <a:cs typeface="Poppins" pitchFamily="2" charset="77"/>
              </a:rPr>
              <a:t>               </a:t>
            </a:r>
            <a:r>
              <a:rPr lang="fi-FI" sz="1200" dirty="0">
                <a:solidFill>
                  <a:schemeClr val="tx1"/>
                </a:solidFill>
                <a:latin typeface="+mn-lt"/>
                <a:cs typeface="Poppins" pitchFamily="2" charset="77"/>
              </a:rPr>
              <a:t>Ilmoittaudu </a:t>
            </a:r>
            <a:r>
              <a:rPr lang="fi-FI" sz="1200" dirty="0">
                <a:solidFill>
                  <a:schemeClr val="tx1"/>
                </a:solidFill>
                <a:cs typeface="Poppins" pitchFamily="2" charset="77"/>
              </a:rPr>
              <a:t>21</a:t>
            </a:r>
            <a:r>
              <a:rPr lang="fi-FI" sz="1200" dirty="0">
                <a:solidFill>
                  <a:schemeClr val="tx1"/>
                </a:solidFill>
                <a:latin typeface="+mn-lt"/>
                <a:cs typeface="Poppins" pitchFamily="2" charset="77"/>
              </a:rPr>
              <a:t>.11.2024 mennessä: </a:t>
            </a:r>
            <a:br>
              <a:rPr lang="fi-FI" sz="1200" dirty="0">
                <a:solidFill>
                  <a:schemeClr val="tx1"/>
                </a:solidFill>
                <a:latin typeface="+mn-lt"/>
                <a:cs typeface="Poppins" pitchFamily="2" charset="77"/>
              </a:rPr>
            </a:br>
            <a:r>
              <a:rPr lang="fi-FI" sz="1200" dirty="0">
                <a:solidFill>
                  <a:schemeClr val="tx1"/>
                </a:solidFill>
                <a:latin typeface="+mn-lt"/>
                <a:cs typeface="Poppins" pitchFamily="2" charset="77"/>
              </a:rPr>
              <a:t>               </a:t>
            </a:r>
            <a:r>
              <a:rPr lang="fi-FI" sz="1200" dirty="0">
                <a:solidFill>
                  <a:schemeClr val="tx1"/>
                </a:solidFill>
                <a:latin typeface="+mn-lt"/>
                <a:cs typeface="Poppins" pitchFamily="2" charset="77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Webropol-linkki ilmoittautumiseen</a:t>
            </a:r>
            <a:r>
              <a:rPr lang="fi-FI" sz="1200" dirty="0">
                <a:solidFill>
                  <a:schemeClr val="tx1"/>
                </a:solidFill>
                <a:cs typeface="Poppins" pitchFamily="2" charset="77"/>
              </a:rPr>
              <a:t>            </a:t>
            </a:r>
            <a:endParaRPr lang="fi-FI" sz="1200" dirty="0">
              <a:solidFill>
                <a:schemeClr val="tx1"/>
              </a:solidFill>
              <a:latin typeface="+mn-lt"/>
              <a:cs typeface="Poppins" pitchFamily="2" charset="77"/>
            </a:endParaRPr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296BAAE1-91C5-4D3B-8825-71EDB351CAF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27980" y="6108502"/>
            <a:ext cx="269859" cy="205415"/>
          </a:xfrm>
          <a:prstGeom prst="rect">
            <a:avLst/>
          </a:prstGeom>
        </p:spPr>
      </p:pic>
      <p:sp>
        <p:nvSpPr>
          <p:cNvPr id="16" name="Tekstiruutu 15">
            <a:extLst>
              <a:ext uri="{FF2B5EF4-FFF2-40B4-BE49-F238E27FC236}">
                <a16:creationId xmlns:a16="http://schemas.microsoft.com/office/drawing/2014/main" id="{69A2610E-D43C-48F1-9B41-853A9633F6A9}"/>
              </a:ext>
            </a:extLst>
          </p:cNvPr>
          <p:cNvSpPr txBox="1"/>
          <p:nvPr/>
        </p:nvSpPr>
        <p:spPr>
          <a:xfrm>
            <a:off x="201169" y="366779"/>
            <a:ext cx="5710744" cy="10528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3200" b="1" dirty="0">
                <a:cs typeface="Poppins" pitchFamily="2" charset="77"/>
              </a:rPr>
              <a:t>Elinluovutuskoulutus</a:t>
            </a:r>
            <a:endParaRPr lang="fi-FI" sz="3200" b="1" dirty="0">
              <a:latin typeface="+mn-lt"/>
              <a:cs typeface="Poppins" pitchFamily="2" charset="77"/>
            </a:endParaRPr>
          </a:p>
          <a:p>
            <a:pPr algn="l">
              <a:lnSpc>
                <a:spcPct val="200000"/>
              </a:lnSpc>
            </a:pPr>
            <a:r>
              <a:rPr lang="fi-FI" dirty="0">
                <a:cs typeface="Poppins" pitchFamily="2" charset="77"/>
              </a:rPr>
              <a:t>26.11.2024 Satasairaala Pori ja Teams</a:t>
            </a:r>
            <a:endParaRPr lang="fi-FI" dirty="0">
              <a:latin typeface="+mn-lt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742400871"/>
      </p:ext>
    </p:extLst>
  </p:cSld>
  <p:clrMapOvr>
    <a:masterClrMapping/>
  </p:clrMapOvr>
</p:sld>
</file>

<file path=ppt/theme/theme1.xml><?xml version="1.0" encoding="utf-8"?>
<a:theme xmlns:a="http://schemas.openxmlformats.org/drawingml/2006/main" name="SHA Yleinen">
  <a:themeElements>
    <a:clrScheme name="Satakunnan hyvinvointialue 2022">
      <a:dk1>
        <a:srgbClr val="000000"/>
      </a:dk1>
      <a:lt1>
        <a:srgbClr val="FFFFFF"/>
      </a:lt1>
      <a:dk2>
        <a:srgbClr val="3C1B44"/>
      </a:dk2>
      <a:lt2>
        <a:srgbClr val="EBEBEB"/>
      </a:lt2>
      <a:accent1>
        <a:srgbClr val="CF5CE6"/>
      </a:accent1>
      <a:accent2>
        <a:srgbClr val="1F57CC"/>
      </a:accent2>
      <a:accent3>
        <a:srgbClr val="D20A14"/>
      </a:accent3>
      <a:accent4>
        <a:srgbClr val="00B398"/>
      </a:accent4>
      <a:accent5>
        <a:srgbClr val="FFE500"/>
      </a:accent5>
      <a:accent6>
        <a:srgbClr val="FF4420"/>
      </a:accent6>
      <a:hlink>
        <a:srgbClr val="00584B"/>
      </a:hlink>
      <a:folHlink>
        <a:srgbClr val="32323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</a:spPr>
      <a:bodyPr rtlCol="0" anchor="ctr"/>
      <a:lstStyle>
        <a:defPPr algn="ctr">
          <a:defRPr dirty="0">
            <a:latin typeface="+mn-lt"/>
            <a:cs typeface="Poppins" pitchFamily="2" charset="77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dirty="0">
            <a:latin typeface="+mn-lt"/>
            <a:cs typeface="Poppins" pitchFamily="2" charset="77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ha_esityspohja_FI" id="{688E9963-8CA2-8E40-BF44-0AE8C6AD17C7}" vid="{1CD60D6B-7926-164C-929D-D6F31F8280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6AB6E3D9AF36C34894A5093FE7A8ABA9" ma:contentTypeVersion="13" ma:contentTypeDescription="Luo uusi asiakirja." ma:contentTypeScope="" ma:versionID="0f3a57b1a415178c1d57fa00068bd694">
  <xsd:schema xmlns:xsd="http://www.w3.org/2001/XMLSchema" xmlns:xs="http://www.w3.org/2001/XMLSchema" xmlns:p="http://schemas.microsoft.com/office/2006/metadata/properties" xmlns:ns2="d04c7db0-fe58-4d8f-91c5-8de04e694467" xmlns:ns3="d4be7991-7058-4538-b0e0-ecac5e9c4170" targetNamespace="http://schemas.microsoft.com/office/2006/metadata/properties" ma:root="true" ma:fieldsID="21b7eca90e0ee94a835edf13c518f220" ns2:_="" ns3:_="">
    <xsd:import namespace="d04c7db0-fe58-4d8f-91c5-8de04e694467"/>
    <xsd:import namespace="d4be7991-7058-4538-b0e0-ecac5e9c417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bjectDetectorVersions" minOccurs="0"/>
                <xsd:element ref="ns2:MediaServiceOCR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4c7db0-fe58-4d8f-91c5-8de04e6944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Kuvien tunnisteet" ma:readOnly="false" ma:fieldId="{5cf76f15-5ced-4ddc-b409-7134ff3c332f}" ma:taxonomyMulti="true" ma:sspId="ee43b15e-14bb-436e-99a9-3e6a2950b3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be7991-7058-4538-b0e0-ecac5e9c4170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3cad02d0-a45c-4d84-94e2-adc3f3f09c20}" ma:internalName="TaxCatchAll" ma:showField="CatchAllData" ma:web="d4be7991-7058-4538-b0e0-ecac5e9c417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5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4be7991-7058-4538-b0e0-ecac5e9c4170" xsi:nil="true"/>
    <lcf76f155ced4ddcb4097134ff3c332f xmlns="d04c7db0-fe58-4d8f-91c5-8de04e694467">
      <Terms xmlns="http://schemas.microsoft.com/office/infopath/2007/PartnerControls"/>
    </lcf76f155ced4ddcb4097134ff3c332f>
    <SharedWithUsers xmlns="d4be7991-7058-4538-b0e0-ecac5e9c4170">
      <UserInfo>
        <DisplayName>Essi-Leena Hällynen</DisplayName>
        <AccountId>1004</AccountId>
        <AccountType/>
      </UserInfo>
      <UserInfo>
        <DisplayName>Tuula Pajamäki</DisplayName>
        <AccountId>15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8487D5E-F11D-4197-9A9E-7D6BB4A8D1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04c7db0-fe58-4d8f-91c5-8de04e694467"/>
    <ds:schemaRef ds:uri="d4be7991-7058-4538-b0e0-ecac5e9c41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79AE720-B37D-466D-9B0E-F5CE39626DA5}">
  <ds:schemaRefs>
    <ds:schemaRef ds:uri="http://schemas.microsoft.com/office/2006/metadata/properties"/>
    <ds:schemaRef ds:uri="http://purl.org/dc/dcmitype/"/>
    <ds:schemaRef ds:uri="d04c7db0-fe58-4d8f-91c5-8de04e694467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d4be7991-7058-4538-b0e0-ecac5e9c4170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421FC7A3-2ADA-4360-AC43-CAC6B7819E2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sha_esityspohja_FI</Template>
  <TotalTime>611</TotalTime>
  <Words>284</Words>
  <Application>Microsoft Office PowerPoint</Application>
  <PresentationFormat>Laajakuva</PresentationFormat>
  <Paragraphs>42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Calibri</vt:lpstr>
      <vt:lpstr>Poppins</vt:lpstr>
      <vt:lpstr>SHA Yleinen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Satakunnan hyvinvointialueen PowerPoint-diasarjan ohjeet</dc:title>
  <dc:creator>Mira Metsälä</dc:creator>
  <cp:lastModifiedBy>Sanna Kulha</cp:lastModifiedBy>
  <cp:revision>44</cp:revision>
  <dcterms:created xsi:type="dcterms:W3CDTF">2023-01-05T06:24:51Z</dcterms:created>
  <dcterms:modified xsi:type="dcterms:W3CDTF">2024-10-04T13:20:23Z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0x0101006AB6E3D9AF36C34894A5093FE7A8ABA9</vt:lpwstr>
  </property>
  <property fmtid="{D5CDD505-2E9C-101B-9397-08002B2CF9AE}" pid="3" name="MediaServiceImageTags">
    <vt:lpwstr/>
  </property>
  <property fmtid="{D5CDD505-2E9C-101B-9397-08002B2CF9AE}" pid="4" name="MSIP_Label_defa4170-0d19-0005-0004-bc88714345d2_Enabled">
    <vt:lpwstr>true</vt:lpwstr>
  </property>
  <property fmtid="{D5CDD505-2E9C-101B-9397-08002B2CF9AE}" pid="5" name="MSIP_Label_defa4170-0d19-0005-0004-bc88714345d2_SetDate">
    <vt:lpwstr>2024-09-30T05:54:58Z</vt:lpwstr>
  </property>
  <property fmtid="{D5CDD505-2E9C-101B-9397-08002B2CF9AE}" pid="6" name="MSIP_Label_defa4170-0d19-0005-0004-bc88714345d2_Method">
    <vt:lpwstr>Standard</vt:lpwstr>
  </property>
  <property fmtid="{D5CDD505-2E9C-101B-9397-08002B2CF9AE}" pid="7" name="MSIP_Label_defa4170-0d19-0005-0004-bc88714345d2_Name">
    <vt:lpwstr>defa4170-0d19-0005-0004-bc88714345d2</vt:lpwstr>
  </property>
  <property fmtid="{D5CDD505-2E9C-101B-9397-08002B2CF9AE}" pid="8" name="MSIP_Label_defa4170-0d19-0005-0004-bc88714345d2_SiteId">
    <vt:lpwstr>f1fc3d0a-ee56-4f33-ab7c-c77444ca1078</vt:lpwstr>
  </property>
  <property fmtid="{D5CDD505-2E9C-101B-9397-08002B2CF9AE}" pid="9" name="MSIP_Label_defa4170-0d19-0005-0004-bc88714345d2_ActionId">
    <vt:lpwstr>7a82fc2f-6990-4a02-a41d-d243b0c69b39</vt:lpwstr>
  </property>
  <property fmtid="{D5CDD505-2E9C-101B-9397-08002B2CF9AE}" pid="10" name="MSIP_Label_defa4170-0d19-0005-0004-bc88714345d2_ContentBits">
    <vt:lpwstr>0</vt:lpwstr>
  </property>
</Properties>
</file>